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6" r:id="rId2"/>
    <p:sldId id="267" r:id="rId3"/>
    <p:sldId id="269" r:id="rId4"/>
    <p:sldId id="268" r:id="rId5"/>
    <p:sldId id="270" r:id="rId6"/>
    <p:sldId id="27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08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FED62B8C-68EF-40FE-9346-C0C5FBAE56EA}" type="datetimeFigureOut">
              <a:rPr lang="en-US"/>
              <a:pPr/>
              <a:t>2/24/2012</a:t>
            </a:fld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F6671EF5-AFB3-4259-AE7A-772A6526EF1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64829AAD-8C3D-492D-A3BE-4A1B5135334B}" type="datetimeFigureOut">
              <a:rPr lang="en-US"/>
              <a:pPr/>
              <a:t>2/24/2012</a:t>
            </a:fld>
            <a:endParaRPr lang="en-US"/>
          </a:p>
        </p:txBody>
      </p:sp>
      <p:sp>
        <p:nvSpPr>
          <p:cNvPr id="5222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ADE83951-5F5E-4D02-BFB2-DC91DFBD9B7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4213A-C19F-4E81-B781-531758D97187}" type="datetime1">
              <a:rPr lang="en-US"/>
              <a:pPr>
                <a:defRPr/>
              </a:pPr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35422-CDFC-4DE1-A499-2086A797E1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E7924-03FD-494D-B8DC-91F69019B52B}" type="datetime1">
              <a:rPr lang="en-US"/>
              <a:pPr>
                <a:defRPr/>
              </a:pPr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73A28-86F4-4343-AC6D-8FE4A0265A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CB2BF-7BB4-43ED-A0EF-29702626254E}" type="datetime1">
              <a:rPr lang="en-US"/>
              <a:pPr>
                <a:defRPr/>
              </a:pPr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731B2-8011-4FDE-BA71-B265329261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09A4C-460E-4D4B-8D93-D508895646E7}" type="datetime1">
              <a:rPr lang="en-US"/>
              <a:pPr>
                <a:defRPr/>
              </a:pPr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82525-A08F-45A3-B884-94DD4AC494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26B7C-2652-4EDB-AEB3-E46B98256771}" type="datetime1">
              <a:rPr lang="en-US"/>
              <a:pPr>
                <a:defRPr/>
              </a:pPr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E0206-3014-485B-9DF7-4F5CA7FDD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766F4-9F64-4B82-99A6-3DC67D3E0DE5}" type="datetime1">
              <a:rPr lang="en-US"/>
              <a:pPr>
                <a:defRPr/>
              </a:pPr>
              <a:t>2/24/2012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38270-FD2E-4E5D-B125-BAC2A5264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906BA-B096-40B5-BC9E-20743FAEEE20}" type="datetime1">
              <a:rPr lang="en-US"/>
              <a:pPr>
                <a:defRPr/>
              </a:pPr>
              <a:t>2/24/2012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20008-F8F9-46A5-A007-704B45C59D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95E49-5723-42AB-95DF-53202B317CF3}" type="datetime1">
              <a:rPr lang="en-US"/>
              <a:pPr>
                <a:defRPr/>
              </a:pPr>
              <a:t>2/24/2012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ECA14-37EC-4C60-948D-C1C5D81554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67AFE-7579-4010-8B62-F648016BF7A2}" type="datetime1">
              <a:rPr lang="en-US"/>
              <a:pPr>
                <a:defRPr/>
              </a:pPr>
              <a:t>2/24/2012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20A29-6DBC-41FA-9E5E-80DA7249B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1CA8B-1FCA-41FA-A313-54B1B1C47C8D}" type="datetime1">
              <a:rPr lang="en-US"/>
              <a:pPr>
                <a:defRPr/>
              </a:pPr>
              <a:t>2/24/2012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2EADC-EE13-4923-8F8A-8501D22742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76F03-D90B-4557-9465-48789DDCBBD5}" type="datetime1">
              <a:rPr lang="en-US"/>
              <a:pPr>
                <a:defRPr/>
              </a:pPr>
              <a:t>2/24/2012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E2F0-60EF-410E-B569-79FCC28ED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2509EE-EB72-4648-B252-C512FD95626E}" type="datetime1">
              <a:rPr lang="en-US"/>
              <a:pPr>
                <a:defRPr/>
              </a:pPr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6784F3-3948-4423-83F9-4933ED07F1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AEC14A-6726-49BF-8D79-90504A085895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ln w="57150">
            <a:solidFill>
              <a:srgbClr val="FF6600"/>
            </a:solidFill>
          </a:ln>
        </p:spPr>
        <p:txBody>
          <a:bodyPr/>
          <a:lstStyle/>
          <a:p>
            <a:r>
              <a:rPr lang="en-US" smtClean="0"/>
              <a:t>Models of Collaborative Teaching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457200" y="2209800"/>
            <a:ext cx="8229600" cy="3916363"/>
          </a:xfrm>
        </p:spPr>
        <p:txBody>
          <a:bodyPr/>
          <a:lstStyle/>
          <a:p>
            <a:pPr lvl="1">
              <a:buClr>
                <a:srgbClr val="FF6600"/>
              </a:buClr>
              <a:buFont typeface="Arial" charset="0"/>
              <a:buChar char="•"/>
            </a:pPr>
            <a:r>
              <a:rPr lang="en-US" sz="3200" smtClean="0"/>
              <a:t>One teach, one helping</a:t>
            </a:r>
          </a:p>
          <a:p>
            <a:pPr lvl="1">
              <a:buClr>
                <a:srgbClr val="FF6600"/>
              </a:buClr>
              <a:buFont typeface="Arial" charset="0"/>
              <a:buChar char="•"/>
            </a:pPr>
            <a:r>
              <a:rPr lang="en-US" sz="3200" smtClean="0"/>
              <a:t>Station teaching</a:t>
            </a:r>
          </a:p>
          <a:p>
            <a:pPr lvl="1">
              <a:buClr>
                <a:srgbClr val="FF6600"/>
              </a:buClr>
              <a:buFont typeface="Arial" charset="0"/>
              <a:buChar char="•"/>
            </a:pPr>
            <a:r>
              <a:rPr lang="en-US" sz="3200" smtClean="0"/>
              <a:t>Parallel teaching</a:t>
            </a:r>
          </a:p>
          <a:p>
            <a:pPr lvl="1">
              <a:buClr>
                <a:srgbClr val="FF6600"/>
              </a:buClr>
              <a:buFont typeface="Arial" charset="0"/>
              <a:buChar char="•"/>
            </a:pPr>
            <a:r>
              <a:rPr lang="en-US" sz="3200" smtClean="0"/>
              <a:t>Alternative teaching</a:t>
            </a:r>
          </a:p>
          <a:p>
            <a:pPr lvl="1">
              <a:buClr>
                <a:srgbClr val="FF6600"/>
              </a:buClr>
              <a:buFont typeface="Arial" charset="0"/>
              <a:buChar char="•"/>
            </a:pPr>
            <a:r>
              <a:rPr lang="en-US" sz="3200" smtClean="0"/>
              <a:t>Team teaching</a:t>
            </a:r>
          </a:p>
          <a:p>
            <a:pPr>
              <a:buClr>
                <a:srgbClr val="FF6600"/>
              </a:buClr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A1B610-1817-4806-9FC0-8A96B3CE0921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27650" name="Rectangle 2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914400"/>
          </a:xfrm>
        </p:spPr>
        <p:txBody>
          <a:bodyPr/>
          <a:lstStyle/>
          <a:p>
            <a:r>
              <a:rPr lang="en-US" sz="3600" u="sng" smtClean="0">
                <a:solidFill>
                  <a:srgbClr val="FF6600"/>
                </a:solidFill>
              </a:rPr>
              <a:t>One Teaching/ One Helping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subTitle" idx="1"/>
          </p:nvPr>
        </p:nvSpPr>
        <p:spPr>
          <a:xfrm>
            <a:off x="6096000" y="1295400"/>
            <a:ext cx="2895600" cy="4572000"/>
          </a:xfrm>
        </p:spPr>
        <p:txBody>
          <a:bodyPr/>
          <a:lstStyle/>
          <a:p>
            <a:pPr>
              <a:buClr>
                <a:srgbClr val="000000"/>
              </a:buClr>
              <a:buSzPct val="70000"/>
              <a:buFont typeface="Wingdings" pitchFamily="2" charset="2"/>
              <a:buNone/>
            </a:pPr>
            <a:endParaRPr lang="en-US" sz="2000" smtClean="0">
              <a:solidFill>
                <a:srgbClr val="000000"/>
              </a:solidFill>
            </a:endParaRPr>
          </a:p>
          <a:p>
            <a:pPr algn="l">
              <a:buClr>
                <a:srgbClr val="000000"/>
              </a:buClr>
              <a:buSzPct val="70000"/>
              <a:buFont typeface="Wingdings" pitchFamily="2" charset="2"/>
              <a:buNone/>
            </a:pPr>
            <a:r>
              <a:rPr lang="en-US" sz="2800" smtClean="0">
                <a:solidFill>
                  <a:srgbClr val="000000"/>
                </a:solidFill>
              </a:rPr>
              <a:t>One teacher plans and instructs, and one teacher provides adaptations and other support as needed.</a:t>
            </a:r>
          </a:p>
          <a:p>
            <a:pPr algn="l">
              <a:buClr>
                <a:srgbClr val="000000"/>
              </a:buClr>
              <a:buSzPct val="70000"/>
              <a:buFont typeface="Wingdings" pitchFamily="2" charset="2"/>
              <a:buNone/>
            </a:pPr>
            <a:r>
              <a:rPr lang="en-US" sz="2800" smtClean="0">
                <a:solidFill>
                  <a:schemeClr val="tx1"/>
                </a:solidFill>
              </a:rPr>
              <a:t>Requires minimal joint planning</a:t>
            </a:r>
          </a:p>
          <a:p>
            <a:pPr>
              <a:buClr>
                <a:srgbClr val="000000"/>
              </a:buClr>
              <a:buSzPct val="70000"/>
              <a:buFont typeface="Wingdings" pitchFamily="2" charset="2"/>
              <a:buNone/>
            </a:pPr>
            <a:endParaRPr lang="en-US" sz="2800" smtClean="0">
              <a:solidFill>
                <a:schemeClr val="tx1"/>
              </a:solidFill>
            </a:endParaRPr>
          </a:p>
          <a:p>
            <a:pPr>
              <a:buClr>
                <a:srgbClr val="000000"/>
              </a:buClr>
              <a:buSzPct val="70000"/>
              <a:buFont typeface="Wingdings" pitchFamily="2" charset="2"/>
              <a:buNone/>
            </a:pPr>
            <a:endParaRPr lang="en-US" sz="2000" smtClean="0">
              <a:solidFill>
                <a:srgbClr val="000000"/>
              </a:solidFill>
            </a:endParaRP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200"/>
            <a:ext cx="5029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A261B-8AA4-4B7C-817C-A54B0E7F0BD9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u="sng" smtClean="0">
                <a:solidFill>
                  <a:srgbClr val="FF6600"/>
                </a:solidFill>
              </a:rPr>
              <a:t>Station Teaching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5410200" y="1143000"/>
            <a:ext cx="3505200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>
                <a:solidFill>
                  <a:srgbClr val="000000"/>
                </a:solidFill>
              </a:rPr>
              <a:t>Teachers divide the responsibility of planning and instruction.</a:t>
            </a:r>
          </a:p>
          <a:p>
            <a:endParaRPr lang="en-US" sz="2400">
              <a:solidFill>
                <a:srgbClr val="000000"/>
              </a:solidFill>
            </a:endParaRPr>
          </a:p>
          <a:p>
            <a:r>
              <a:rPr lang="en-US" sz="2400">
                <a:solidFill>
                  <a:srgbClr val="000000"/>
                </a:solidFill>
              </a:rPr>
              <a:t>Students rotate on a predetermined schedule through stations.</a:t>
            </a:r>
          </a:p>
          <a:p>
            <a:endParaRPr lang="en-US" sz="2400">
              <a:solidFill>
                <a:srgbClr val="000000"/>
              </a:solidFill>
            </a:endParaRPr>
          </a:p>
          <a:p>
            <a:r>
              <a:rPr lang="en-US" sz="2400">
                <a:solidFill>
                  <a:srgbClr val="000000"/>
                </a:solidFill>
              </a:rPr>
              <a:t>Teachers repeat instruction to each group that comes through; delivery may vary according to student needs</a:t>
            </a:r>
            <a:r>
              <a:rPr lang="en-US" sz="2000">
                <a:solidFill>
                  <a:srgbClr val="000000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endParaRPr lang="en-US" sz="2000"/>
          </a:p>
        </p:txBody>
      </p:sp>
      <p:pic>
        <p:nvPicPr>
          <p:cNvPr id="2970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524000"/>
            <a:ext cx="4724400" cy="3429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EBCE80-E4E2-4426-8349-A19383E3D71A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u="sng" smtClean="0">
                <a:solidFill>
                  <a:srgbClr val="FF6600"/>
                </a:solidFill>
              </a:rPr>
              <a:t>Parallel Teaching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324600" y="15240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5410200" y="1219200"/>
            <a:ext cx="3429000" cy="575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>
                <a:solidFill>
                  <a:srgbClr val="000000"/>
                </a:solidFill>
              </a:rPr>
              <a:t>Teachers share responsibility for planning and instruction.</a:t>
            </a:r>
          </a:p>
          <a:p>
            <a:endParaRPr lang="en-US" sz="2400">
              <a:solidFill>
                <a:srgbClr val="000000"/>
              </a:solidFill>
            </a:endParaRPr>
          </a:p>
          <a:p>
            <a:r>
              <a:rPr lang="en-US" sz="2400">
                <a:solidFill>
                  <a:srgbClr val="000000"/>
                </a:solidFill>
              </a:rPr>
              <a:t>Class is split into heterogeneous groups, and each teacher instructs half on the same material.</a:t>
            </a:r>
          </a:p>
          <a:p>
            <a:endParaRPr lang="en-US" sz="2400">
              <a:solidFill>
                <a:srgbClr val="000000"/>
              </a:solidFill>
            </a:endParaRPr>
          </a:p>
          <a:p>
            <a:r>
              <a:rPr lang="en-US" sz="2400">
                <a:solidFill>
                  <a:srgbClr val="000000"/>
                </a:solidFill>
              </a:rPr>
              <a:t>Content covered is the same, but methods of delivery may differ.</a:t>
            </a:r>
          </a:p>
          <a:p>
            <a:pPr>
              <a:spcBef>
                <a:spcPct val="50000"/>
              </a:spcBef>
            </a:pPr>
            <a:endParaRPr lang="en-US" sz="2400"/>
          </a:p>
        </p:txBody>
      </p:sp>
      <p:pic>
        <p:nvPicPr>
          <p:cNvPr id="28677" name="Picture 5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8200" y="1600200"/>
            <a:ext cx="3810000" cy="3581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16B48E-71CD-4CC0-818C-15C8307F2B45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30722" name="Rectangle 2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960438"/>
          </a:xfrm>
        </p:spPr>
        <p:txBody>
          <a:bodyPr/>
          <a:lstStyle/>
          <a:p>
            <a:r>
              <a:rPr lang="en-US" sz="3600" u="sng" smtClean="0">
                <a:solidFill>
                  <a:srgbClr val="FF6600"/>
                </a:solidFill>
              </a:rPr>
              <a:t>Alternative Teaching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5334000" y="1171575"/>
            <a:ext cx="3810000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>
                <a:solidFill>
                  <a:srgbClr val="000000"/>
                </a:solidFill>
              </a:rPr>
              <a:t>Teachers divide responsibilities for planning and instruction.</a:t>
            </a:r>
          </a:p>
          <a:p>
            <a:endParaRPr lang="en-US" sz="2400">
              <a:solidFill>
                <a:srgbClr val="000000"/>
              </a:solidFill>
            </a:endParaRPr>
          </a:p>
          <a:p>
            <a:r>
              <a:rPr lang="en-US" sz="2400">
                <a:solidFill>
                  <a:srgbClr val="000000"/>
                </a:solidFill>
              </a:rPr>
              <a:t>The majority of students remain in a large group setting, but some students work in a small group for individualized instruction.</a:t>
            </a:r>
          </a:p>
          <a:p>
            <a:endParaRPr lang="en-US" sz="2400">
              <a:solidFill>
                <a:srgbClr val="000000"/>
              </a:solidFill>
            </a:endParaRPr>
          </a:p>
          <a:p>
            <a:r>
              <a:rPr lang="en-US" sz="2400">
                <a:solidFill>
                  <a:srgbClr val="000000"/>
                </a:solidFill>
              </a:rPr>
              <a:t>Approach allows for highly individualized instruction to be offered.</a:t>
            </a:r>
          </a:p>
          <a:p>
            <a:pPr>
              <a:spcBef>
                <a:spcPct val="50000"/>
              </a:spcBef>
            </a:pPr>
            <a:endParaRPr lang="en-US" sz="2400"/>
          </a:p>
        </p:txBody>
      </p:sp>
      <p:pic>
        <p:nvPicPr>
          <p:cNvPr id="30724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90600" y="1447800"/>
            <a:ext cx="3886200" cy="3200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407E83-64DD-41C7-A844-D44FD8A37343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3174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sz="3600" u="sng" smtClean="0">
                <a:solidFill>
                  <a:srgbClr val="FF6600"/>
                </a:solidFill>
              </a:rPr>
              <a:t>Team Teaching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5562600" y="1219200"/>
            <a:ext cx="32766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>
                <a:solidFill>
                  <a:srgbClr val="000000"/>
                </a:solidFill>
              </a:rPr>
              <a:t>Teachers share responsibilities for planning and instruction.</a:t>
            </a:r>
          </a:p>
          <a:p>
            <a:endParaRPr lang="en-US" sz="2400">
              <a:solidFill>
                <a:srgbClr val="000000"/>
              </a:solidFill>
            </a:endParaRPr>
          </a:p>
          <a:p>
            <a:r>
              <a:rPr lang="en-US" sz="2400">
                <a:solidFill>
                  <a:srgbClr val="000000"/>
                </a:solidFill>
              </a:rPr>
              <a:t>Teachers work as a team to introduce new content, work on developing skills, clarify information, and facilitate learning and classroom management.</a:t>
            </a:r>
          </a:p>
        </p:txBody>
      </p:sp>
      <p:pic>
        <p:nvPicPr>
          <p:cNvPr id="31748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1295400"/>
            <a:ext cx="4191000" cy="3200400"/>
          </a:xfrm>
          <a:noFill/>
          <a:ln/>
        </p:spPr>
      </p:pic>
      <p:sp>
        <p:nvSpPr>
          <p:cNvPr id="6" name="TextBox 5"/>
          <p:cNvSpPr txBox="1"/>
          <p:nvPr/>
        </p:nvSpPr>
        <p:spPr>
          <a:xfrm>
            <a:off x="762000" y="56388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Friend and </a:t>
            </a:r>
            <a:r>
              <a:rPr lang="en-US" dirty="0" err="1" smtClean="0"/>
              <a:t>Bursuck</a:t>
            </a:r>
            <a:r>
              <a:rPr lang="en-US" dirty="0" smtClean="0"/>
              <a:t>,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210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Arial</vt:lpstr>
      <vt:lpstr>Wingdings</vt:lpstr>
      <vt:lpstr>Office Theme</vt:lpstr>
      <vt:lpstr>Models of Collaborative Teaching</vt:lpstr>
      <vt:lpstr>One Teaching/ One Helping</vt:lpstr>
      <vt:lpstr>Station Teaching</vt:lpstr>
      <vt:lpstr>Parallel Teaching</vt:lpstr>
      <vt:lpstr>Alternative Teaching</vt:lpstr>
      <vt:lpstr>Team Teaching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Carl</dc:creator>
  <cp:lastModifiedBy>Current User</cp:lastModifiedBy>
  <cp:revision>25</cp:revision>
  <dcterms:created xsi:type="dcterms:W3CDTF">2008-02-13T21:29:25Z</dcterms:created>
  <dcterms:modified xsi:type="dcterms:W3CDTF">2012-02-24T21:17:28Z</dcterms:modified>
</cp:coreProperties>
</file>